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271ECD6E-4A1C-4B3F-A3CD-8A4C080D9F35}">
  <a:tblStyle styleId="{271ECD6E-4A1C-4B3F-A3CD-8A4C080D9F35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7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b="1" sz="14000"/>
            </a:lvl1pPr>
            <a:lvl2pPr lvl="1" rtl="0" algn="ctr">
              <a:spcBef>
                <a:spcPts val="0"/>
              </a:spcBef>
              <a:buSzPct val="100000"/>
              <a:defRPr b="1" sz="14000"/>
            </a:lvl2pPr>
            <a:lvl3pPr lvl="2" rtl="0" algn="ctr">
              <a:spcBef>
                <a:spcPts val="0"/>
              </a:spcBef>
              <a:buSzPct val="100000"/>
              <a:defRPr b="1" sz="14000"/>
            </a:lvl3pPr>
            <a:lvl4pPr lvl="3" rtl="0" algn="ctr">
              <a:spcBef>
                <a:spcPts val="0"/>
              </a:spcBef>
              <a:buSzPct val="100000"/>
              <a:defRPr b="1" sz="14000"/>
            </a:lvl4pPr>
            <a:lvl5pPr lvl="4" rtl="0" algn="ctr">
              <a:spcBef>
                <a:spcPts val="0"/>
              </a:spcBef>
              <a:buSzPct val="100000"/>
              <a:defRPr b="1" sz="14000"/>
            </a:lvl5pPr>
            <a:lvl6pPr lvl="5" rtl="0" algn="ctr">
              <a:spcBef>
                <a:spcPts val="0"/>
              </a:spcBef>
              <a:buSzPct val="100000"/>
              <a:defRPr b="1" sz="14000"/>
            </a:lvl6pPr>
            <a:lvl7pPr lvl="6" rtl="0" algn="ctr">
              <a:spcBef>
                <a:spcPts val="0"/>
              </a:spcBef>
              <a:buSzPct val="100000"/>
              <a:defRPr b="1" sz="14000"/>
            </a:lvl7pPr>
            <a:lvl8pPr lvl="7" rtl="0" algn="ctr">
              <a:spcBef>
                <a:spcPts val="0"/>
              </a:spcBef>
              <a:buSzPct val="100000"/>
              <a:defRPr b="1" sz="14000"/>
            </a:lvl8pPr>
            <a:lvl9pPr lvl="8" rtl="0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Shape 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/>
        </p:nvSpPr>
        <p:spPr>
          <a:xfrm>
            <a:off x="204600" y="4667450"/>
            <a:ext cx="86277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UMass Amherst, Department of Electrical &amp; Computer Engineering                                                   SDP17    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Relationship Id="rId4" Type="http://schemas.openxmlformats.org/officeDocument/2006/relationships/image" Target="../media/image01.png"/><Relationship Id="rId5" Type="http://schemas.openxmlformats.org/officeDocument/2006/relationships/image" Target="../media/image05.png"/><Relationship Id="rId6" Type="http://schemas.openxmlformats.org/officeDocument/2006/relationships/image" Target="../media/image0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png"/><Relationship Id="rId4" Type="http://schemas.openxmlformats.org/officeDocument/2006/relationships/image" Target="../media/image09.png"/><Relationship Id="rId5" Type="http://schemas.openxmlformats.org/officeDocument/2006/relationships/image" Target="../media/image08.png"/><Relationship Id="rId6" Type="http://schemas.openxmlformats.org/officeDocument/2006/relationships/image" Target="../media/image07.png"/><Relationship Id="rId7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Sitting Duck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Cellular Phone Detection for Information Sensitive Settings</a:t>
            </a:r>
          </a:p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510450" y="3182312"/>
            <a:ext cx="8123100" cy="63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Preliminary Design Review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510450" y="343700"/>
            <a:ext cx="25116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5745575" y="182450"/>
            <a:ext cx="32709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October 14th,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569950" y="761625"/>
            <a:ext cx="7971900" cy="387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Calculating Angle of Arrival </a:t>
            </a:r>
          </a:p>
        </p:txBody>
      </p:sp>
      <p:pic>
        <p:nvPicPr>
          <p:cNvPr descr="SourceWneg.png" id="136" name="Shape 136"/>
          <p:cNvPicPr preferRelativeResize="0"/>
          <p:nvPr/>
        </p:nvPicPr>
        <p:blipFill rotWithShape="1">
          <a:blip r:embed="rId3">
            <a:alphaModFix/>
          </a:blip>
          <a:srcRect b="0" l="0" r="12990" t="0"/>
          <a:stretch/>
        </p:blipFill>
        <p:spPr>
          <a:xfrm>
            <a:off x="710174" y="1201175"/>
            <a:ext cx="4740349" cy="311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OA.PNG" id="137" name="Shape 137"/>
          <p:cNvPicPr preferRelativeResize="0"/>
          <p:nvPr/>
        </p:nvPicPr>
        <p:blipFill rotWithShape="1">
          <a:blip r:embed="rId4">
            <a:alphaModFix/>
          </a:blip>
          <a:srcRect b="0" l="10913" r="0" t="15519"/>
          <a:stretch/>
        </p:blipFill>
        <p:spPr>
          <a:xfrm>
            <a:off x="5580862" y="2289025"/>
            <a:ext cx="2651449" cy="822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formula.PNG" id="138" name="Shape 138"/>
          <p:cNvPicPr preferRelativeResize="0"/>
          <p:nvPr/>
        </p:nvPicPr>
        <p:blipFill rotWithShape="1">
          <a:blip r:embed="rId5">
            <a:alphaModFix/>
          </a:blip>
          <a:srcRect b="10931" l="5027" r="2216" t="18636"/>
          <a:stretch/>
        </p:blipFill>
        <p:spPr>
          <a:xfrm>
            <a:off x="5580862" y="3205975"/>
            <a:ext cx="2651449" cy="462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asechanges.PNG"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1187" y="3668875"/>
            <a:ext cx="2390775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569950" y="761625"/>
            <a:ext cx="7971900" cy="387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Signal Source Triangulation  </a:t>
            </a:r>
          </a:p>
        </p:txBody>
      </p:sp>
      <p:pic>
        <p:nvPicPr>
          <p:cNvPr descr="trig.png" id="147" name="Shape 147"/>
          <p:cNvPicPr preferRelativeResize="0"/>
          <p:nvPr/>
        </p:nvPicPr>
        <p:blipFill rotWithShape="1">
          <a:blip r:embed="rId3">
            <a:alphaModFix/>
          </a:blip>
          <a:srcRect b="6454" l="0" r="48715" t="0"/>
          <a:stretch/>
        </p:blipFill>
        <p:spPr>
          <a:xfrm>
            <a:off x="602125" y="768851"/>
            <a:ext cx="3113950" cy="309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 rot="10800000">
            <a:off x="2730340" y="3619826"/>
            <a:ext cx="850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9" name="Shape 149"/>
          <p:cNvSpPr txBox="1"/>
          <p:nvPr/>
        </p:nvSpPr>
        <p:spPr>
          <a:xfrm>
            <a:off x="3210590" y="3379990"/>
            <a:ext cx="1908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s</a:t>
            </a:r>
          </a:p>
        </p:txBody>
      </p:sp>
      <p:pic>
        <p:nvPicPr>
          <p:cNvPr descr="alpha1.PNG"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137" y="851650"/>
            <a:ext cx="138112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pha2.PNG" id="151" name="Shape 151"/>
          <p:cNvPicPr preferRelativeResize="0"/>
          <p:nvPr/>
        </p:nvPicPr>
        <p:blipFill rotWithShape="1">
          <a:blip r:embed="rId5">
            <a:alphaModFix/>
          </a:blip>
          <a:srcRect b="0" l="3823" r="3814" t="0"/>
          <a:stretch/>
        </p:blipFill>
        <p:spPr>
          <a:xfrm>
            <a:off x="4067924" y="1385050"/>
            <a:ext cx="13811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sogalpha.PNG" id="152" name="Shape 152"/>
          <p:cNvPicPr preferRelativeResize="0"/>
          <p:nvPr/>
        </p:nvPicPr>
        <p:blipFill rotWithShape="1">
          <a:blip r:embed="rId6">
            <a:alphaModFix/>
          </a:blip>
          <a:srcRect b="0" l="3269" r="0" t="0"/>
          <a:stretch/>
        </p:blipFill>
        <p:spPr>
          <a:xfrm>
            <a:off x="3129900" y="3860925"/>
            <a:ext cx="5411849" cy="778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1trig.PNG" id="153" name="Shape 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7925" y="1924362"/>
            <a:ext cx="34861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Process</a:t>
            </a:r>
            <a:r>
              <a:rPr lang="en"/>
              <a:t>ing</a:t>
            </a:r>
            <a:r>
              <a:rPr lang="en">
                <a:solidFill>
                  <a:srgbClr val="FFFFFF"/>
                </a:solidFill>
              </a:rPr>
              <a:t> Algorithm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Parameters: </a:t>
            </a:r>
            <a:r>
              <a:rPr lang="en">
                <a:solidFill>
                  <a:srgbClr val="FFFFFF"/>
                </a:solidFill>
              </a:rPr>
              <a:t>2D </a:t>
            </a:r>
            <a:r>
              <a:rPr lang="en"/>
              <a:t>R</a:t>
            </a:r>
            <a:r>
              <a:rPr lang="en">
                <a:solidFill>
                  <a:srgbClr val="FFFFFF"/>
                </a:solidFill>
              </a:rPr>
              <a:t>oom </a:t>
            </a:r>
            <a:r>
              <a:rPr lang="en"/>
              <a:t>D</a:t>
            </a:r>
            <a:r>
              <a:rPr lang="en">
                <a:solidFill>
                  <a:srgbClr val="FFFFFF"/>
                </a:solidFill>
              </a:rPr>
              <a:t>imensions, Desired </a:t>
            </a:r>
            <a:r>
              <a:rPr lang="en">
                <a:solidFill>
                  <a:schemeClr val="lt1"/>
                </a:solidFill>
              </a:rPr>
              <a:t>FOV θ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Loop:</a:t>
            </a:r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/>
              <a:t>Receive</a:t>
            </a:r>
            <a:r>
              <a:rPr lang="en">
                <a:solidFill>
                  <a:srgbClr val="FFFFFF"/>
                </a:solidFill>
              </a:rPr>
              <a:t> Δɸ</a:t>
            </a:r>
            <a:r>
              <a:rPr baseline="-25000" lang="en">
                <a:solidFill>
                  <a:srgbClr val="FFFFFF"/>
                </a:solidFill>
              </a:rPr>
              <a:t>1</a:t>
            </a:r>
            <a:r>
              <a:rPr lang="en">
                <a:solidFill>
                  <a:srgbClr val="FFFFFF"/>
                </a:solidFill>
              </a:rPr>
              <a:t>, Δɸ</a:t>
            </a:r>
            <a:r>
              <a:rPr baseline="-25000" lang="en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, Δɸ</a:t>
            </a:r>
            <a:r>
              <a:rPr baseline="-25000" lang="en">
                <a:solidFill>
                  <a:srgbClr val="FFFFFF"/>
                </a:solidFill>
              </a:rPr>
              <a:t>3</a:t>
            </a:r>
            <a:r>
              <a:rPr lang="en">
                <a:solidFill>
                  <a:srgbClr val="FFFFFF"/>
                </a:solidFill>
              </a:rPr>
              <a:t> </a:t>
            </a:r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Calculate the 6 ambiguous Angles of Arrival</a:t>
            </a:r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Calculate azimuth convergence</a:t>
            </a:r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Detect and handle overlapping transmissions</a:t>
            </a:r>
          </a:p>
          <a:p>
            <a:pPr indent="-228600" lvl="0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Char char="●"/>
            </a:pPr>
            <a:r>
              <a:rPr lang="en">
                <a:solidFill>
                  <a:srgbClr val="FFFFFF"/>
                </a:solidFill>
              </a:rPr>
              <a:t>Store </a:t>
            </a:r>
            <a:r>
              <a:rPr lang="en"/>
              <a:t>Location and Time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Control:</a:t>
            </a:r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">
                <a:solidFill>
                  <a:schemeClr val="lt1"/>
                </a:solidFill>
              </a:rPr>
              <a:t>Interfacing with GUI, camera interface, storage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sp>
        <p:nvSpPr>
          <p:cNvPr id="162" name="Shape 162"/>
          <p:cNvSpPr/>
          <p:nvPr/>
        </p:nvSpPr>
        <p:spPr>
          <a:xfrm>
            <a:off x="62100" y="4641550"/>
            <a:ext cx="165600" cy="1656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62100" y="4838200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Expected Cost</a:t>
            </a:r>
          </a:p>
        </p:txBody>
      </p:sp>
      <p:graphicFrame>
        <p:nvGraphicFramePr>
          <p:cNvPr id="169" name="Shape 169"/>
          <p:cNvGraphicFramePr/>
          <p:nvPr/>
        </p:nvGraphicFramePr>
        <p:xfrm>
          <a:off x="653637" y="101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{271ECD6E-4A1C-4B3F-A3CD-8A4C080D9F35}</a:tableStyleId>
              </a:tblPr>
              <a:tblGrid>
                <a:gridCol w="2849625"/>
                <a:gridCol w="1258700"/>
                <a:gridCol w="1769225"/>
                <a:gridCol w="1959175"/>
              </a:tblGrid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</a:t>
                      </a: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# Units Req.</a:t>
                      </a: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Unit Cost</a:t>
                      </a: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Total Item Cost</a:t>
                      </a: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RF Filter Fabrication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$150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AD8302 Gain/Phase Detector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$60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3G Antenna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$25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$75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A/D Converter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$60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USB Camera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$20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7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Coaxial Cable and Power Dividers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N/A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N/A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$45</a:t>
                      </a:r>
                    </a:p>
                  </a:txBody>
                  <a:tcPr marT="91425" marB="91425" marR="91425" marL="91425">
                    <a:solidFill>
                      <a:srgbClr val="EAFFC5"/>
                    </a:solidFill>
                  </a:tcPr>
                </a:tc>
              </a:tr>
              <a:tr h="4097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Total Cost</a:t>
                      </a:r>
                    </a:p>
                  </a:txBody>
                  <a:tcPr marT="91425" marB="91425" marR="91425" marL="91425">
                    <a:solidFill>
                      <a:srgbClr val="FFFEC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FFFEC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FFFEC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$410</a:t>
                      </a: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0" name="Shape 170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MDR Deliverables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531425" y="578925"/>
            <a:ext cx="8029800" cy="399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/>
              <a:t>R</a:t>
            </a:r>
            <a:r>
              <a:rPr lang="en">
                <a:solidFill>
                  <a:srgbClr val="FFFFFF"/>
                </a:solidFill>
              </a:rPr>
              <a:t>F Bandpass Filter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</a:pPr>
            <a:r>
              <a:rPr lang="en" sz="2000">
                <a:solidFill>
                  <a:srgbClr val="FFFFFF"/>
                </a:solidFill>
              </a:rPr>
              <a:t>Paper design and simulation complete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>
                <a:solidFill>
                  <a:schemeClr val="lt1"/>
                </a:solidFill>
              </a:rPr>
              <a:t>Power Source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2000">
                <a:solidFill>
                  <a:schemeClr val="lt1"/>
                </a:solidFill>
              </a:rPr>
              <a:t>Paper design and simulation complete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>
                <a:solidFill>
                  <a:schemeClr val="lt1"/>
                </a:solidFill>
              </a:rPr>
              <a:t>Algorithm Development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2000">
                <a:solidFill>
                  <a:srgbClr val="FFFFFF"/>
                </a:solidFill>
              </a:rPr>
              <a:t>Developed Angle of Arrival and Compute Position algorithms in MATLAB. Tested with simulated sensor inputs.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2000">
                <a:solidFill>
                  <a:schemeClr val="lt1"/>
                </a:solidFill>
              </a:rPr>
              <a:t>Developed data structure for outputs and history.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>
                <a:solidFill>
                  <a:schemeClr val="lt1"/>
                </a:solidFill>
              </a:rPr>
              <a:t>Camera and GUI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2000">
                <a:solidFill>
                  <a:schemeClr val="lt1"/>
                </a:solidFill>
              </a:rPr>
              <a:t>Camera interfacing and encoding methods analyzed and tested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62100" y="48574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62100" y="466402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62100" y="44705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2100" y="427712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Responsibilities</a:t>
            </a:r>
            <a:r>
              <a:rPr lang="en">
                <a:solidFill>
                  <a:srgbClr val="FFFFFF"/>
                </a:solidFill>
              </a:rPr>
              <a:t> -</a:t>
            </a:r>
            <a:r>
              <a:rPr lang="en"/>
              <a:t> Sean Turner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RED.png"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75" y="842711"/>
            <a:ext cx="5713249" cy="383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Michael Sheehan</a:t>
            </a:r>
          </a:p>
        </p:txBody>
      </p:sp>
      <p:sp>
        <p:nvSpPr>
          <p:cNvPr id="195" name="Shape 195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PINK.png"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75" y="843350"/>
            <a:ext cx="5713249" cy="383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Jonath</a:t>
            </a:r>
            <a:r>
              <a:rPr lang="en"/>
              <a:t>an Yam</a:t>
            </a:r>
          </a:p>
        </p:txBody>
      </p:sp>
      <p:sp>
        <p:nvSpPr>
          <p:cNvPr id="202" name="Shape 20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BLUE.png"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75" y="843350"/>
            <a:ext cx="5713249" cy="383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Responsibilities</a:t>
            </a:r>
            <a:r>
              <a:rPr lang="en">
                <a:solidFill>
                  <a:srgbClr val="FFFFFF"/>
                </a:solidFill>
              </a:rPr>
              <a:t> - Jonathan Jamroga</a:t>
            </a:r>
          </a:p>
        </p:txBody>
      </p:sp>
      <p:sp>
        <p:nvSpPr>
          <p:cNvPr id="209" name="Shape 209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lockORANGE.png"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75" y="843350"/>
            <a:ext cx="5713249" cy="383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</a:t>
            </a:r>
            <a:r>
              <a:rPr lang="en" sz="3000">
                <a:solidFill>
                  <a:srgbClr val="FFFFFF"/>
                </a:solidFill>
              </a:rPr>
              <a:t> Team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1881137" y="844125"/>
            <a:ext cx="2415900" cy="181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Sean Turner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6131350" y="2788500"/>
            <a:ext cx="2592900" cy="17154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Yam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1881150" y="2788300"/>
            <a:ext cx="2415900" cy="1715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Jonathan Jamroga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CSE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Turner.jpg" id="69" name="Shape 69"/>
          <p:cNvPicPr preferRelativeResize="0"/>
          <p:nvPr/>
        </p:nvPicPr>
        <p:blipFill rotWithShape="1">
          <a:blip r:embed="rId3">
            <a:alphaModFix/>
          </a:blip>
          <a:srcRect b="3259" l="0" r="0" t="3863"/>
          <a:stretch/>
        </p:blipFill>
        <p:spPr>
          <a:xfrm>
            <a:off x="325450" y="839175"/>
            <a:ext cx="1467824" cy="1817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YAM.jpg" id="70" name="Shape 70"/>
          <p:cNvPicPr preferRelativeResize="0"/>
          <p:nvPr/>
        </p:nvPicPr>
        <p:blipFill rotWithShape="1">
          <a:blip r:embed="rId4">
            <a:alphaModFix/>
          </a:blip>
          <a:srcRect b="4864" l="0" r="0" t="7493"/>
          <a:stretch/>
        </p:blipFill>
        <p:spPr>
          <a:xfrm>
            <a:off x="4462500" y="2788399"/>
            <a:ext cx="1547050" cy="171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PSHEEHAN.jpg" id="71" name="Shape 71"/>
          <p:cNvPicPr preferRelativeResize="0"/>
          <p:nvPr/>
        </p:nvPicPr>
        <p:blipFill rotWithShape="1">
          <a:blip r:embed="rId5">
            <a:alphaModFix/>
          </a:blip>
          <a:srcRect b="32436" l="17522" r="22467" t="14684"/>
          <a:stretch/>
        </p:blipFill>
        <p:spPr>
          <a:xfrm>
            <a:off x="4462500" y="849075"/>
            <a:ext cx="1547051" cy="18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6131350" y="849075"/>
            <a:ext cx="2592900" cy="18078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Michael Sheehan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DPJamroga.jpg" id="73" name="Shape 73"/>
          <p:cNvPicPr preferRelativeResize="0"/>
          <p:nvPr/>
        </p:nvPicPr>
        <p:blipFill rotWithShape="1">
          <a:blip r:embed="rId6">
            <a:alphaModFix/>
          </a:blip>
          <a:srcRect b="39532" l="24518" r="10377" t="3406"/>
          <a:stretch/>
        </p:blipFill>
        <p:spPr>
          <a:xfrm>
            <a:off x="325461" y="2788287"/>
            <a:ext cx="1467824" cy="171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</a:t>
            </a:r>
            <a:r>
              <a:rPr lang="en"/>
              <a:t>at is the Problem?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countless situations in which cellular phone use is strictly prohibited.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occurs principally in places where information is not meant to come in or out, and for good reason.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Who Cares?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Testing Centers</a:t>
            </a:r>
          </a:p>
          <a:p>
            <a: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○"/>
            </a:pPr>
            <a:r>
              <a:rPr lang="en" sz="2000">
                <a:solidFill>
                  <a:srgbClr val="FFFFFF"/>
                </a:solidFill>
              </a:rPr>
              <a:t>Standardized testing is the most prevalent method of evaluating aptitude </a:t>
            </a:r>
            <a:r>
              <a:rPr lang="en" sz="2000">
                <a:solidFill>
                  <a:schemeClr val="lt1"/>
                </a:solidFill>
              </a:rPr>
              <a:t>(e.g. SAT, GRE, MCAT) </a:t>
            </a:r>
            <a:r>
              <a:rPr lang="en" sz="2000">
                <a:solidFill>
                  <a:srgbClr val="FFFFFF"/>
                </a:solidFill>
              </a:rPr>
              <a:t>and ability (e.g. Bar Exam, Medical Board Exams).</a:t>
            </a: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Government</a:t>
            </a:r>
          </a:p>
          <a:p>
            <a: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○"/>
            </a:pPr>
            <a:r>
              <a:rPr lang="en" sz="2000">
                <a:solidFill>
                  <a:srgbClr val="FFFFFF"/>
                </a:solidFill>
              </a:rPr>
              <a:t>Homeland Security is very information sensitive.</a:t>
            </a: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●"/>
            </a:pPr>
            <a:r>
              <a:rPr lang="en">
                <a:solidFill>
                  <a:srgbClr val="FFFFFF"/>
                </a:solidFill>
              </a:rPr>
              <a:t>Corporate</a:t>
            </a:r>
          </a:p>
          <a:p>
            <a: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○"/>
            </a:pPr>
            <a:r>
              <a:rPr lang="en" sz="2000">
                <a:solidFill>
                  <a:srgbClr val="FFFFFF"/>
                </a:solidFill>
              </a:rPr>
              <a:t>Trade secrets and strategies often rely on confidentiality.</a:t>
            </a:r>
          </a:p>
        </p:txBody>
      </p:sp>
      <p:sp>
        <p:nvSpPr>
          <p:cNvPr id="89" name="Shape 89"/>
          <p:cNvSpPr/>
          <p:nvPr/>
        </p:nvSpPr>
        <p:spPr>
          <a:xfrm>
            <a:off x="62100" y="4641550"/>
            <a:ext cx="165600" cy="1656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62100" y="4838200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Current Solution</a:t>
            </a:r>
            <a:r>
              <a:rPr lang="en"/>
              <a:t>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 Device P</a:t>
            </a:r>
            <a:r>
              <a:rPr lang="en"/>
              <a:t>olicy: 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 </a:t>
            </a:r>
            <a:r>
              <a:rPr lang="en">
                <a:solidFill>
                  <a:srgbClr val="FFFFFF"/>
                </a:solidFill>
              </a:rPr>
              <a:t>Adherence relies on honesty</a:t>
            </a:r>
            <a:r>
              <a:rPr lang="en"/>
              <a:t> or invasive measures.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Live Observers: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 </a:t>
            </a:r>
            <a:r>
              <a:rPr lang="en"/>
              <a:t>Subject to human error.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Only effective with significant manpower.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Handheld RF Detector: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Are not capable of localizing transmissions without manual effort and are ineffective against momentary transmissions.</a:t>
            </a:r>
          </a:p>
          <a:p>
            <a:pPr indent="457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Shielding and Active Jamming:</a:t>
            </a:r>
          </a:p>
          <a:p>
            <a:pPr indent="45720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 </a:t>
            </a:r>
            <a:r>
              <a:rPr lang="en">
                <a:solidFill>
                  <a:srgbClr val="FFFFFF"/>
                </a:solidFill>
              </a:rPr>
              <a:t>Active mitigation. Blocks potentially authorized transmissions. </a:t>
            </a:r>
          </a:p>
        </p:txBody>
      </p:sp>
      <p:sp>
        <p:nvSpPr>
          <p:cNvPr id="98" name="Shape 9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 Description </a:t>
            </a:r>
          </a:p>
        </p:txBody>
      </p:sp>
      <p:sp>
        <p:nvSpPr>
          <p:cNvPr id="104" name="Shape 104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 a single-room detection system that identifies where and when cell phone use occurs and allow the user to easily visualize and review detection events.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Non-invasive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Eliminates manpower and human error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Selective video evidence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Ease of use</a:t>
            </a:r>
          </a:p>
        </p:txBody>
      </p:sp>
      <p:sp>
        <p:nvSpPr>
          <p:cNvPr id="106" name="Shape 106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3D85C6"/>
          </a:solidFill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System Requirements</a:t>
            </a:r>
          </a:p>
        </p:txBody>
      </p:sp>
      <p:sp>
        <p:nvSpPr>
          <p:cNvPr id="112" name="Shape 112"/>
          <p:cNvSpPr/>
          <p:nvPr/>
        </p:nvSpPr>
        <p:spPr>
          <a:xfrm>
            <a:off x="462900" y="929925"/>
            <a:ext cx="8218200" cy="3657900"/>
          </a:xfrm>
          <a:prstGeom prst="snip1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531425" y="948975"/>
            <a:ext cx="7829100" cy="361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Accurate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Localize detection at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/>
              <a:t>40’ range to within </a:t>
            </a:r>
            <a:r>
              <a:rPr lang="en">
                <a:solidFill>
                  <a:schemeClr val="lt1"/>
                </a:solidFill>
              </a:rPr>
              <a:t>±5°</a:t>
            </a:r>
            <a:r>
              <a:rPr lang="en"/>
              <a:t> (≅6’ arclength)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&lt;30 second sensor to GUI presentation latency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Use Presentation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- Real video feed with 2D heat map overlay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 User can playback stored events from times of detections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Operates on commercial cellular phone frequencies</a:t>
            </a:r>
          </a:p>
          <a:p>
            <a:pPr indent="457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- 850MHz for proof concept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- Custom Designed, Fabricated RF Bandpass Filter</a:t>
            </a:r>
          </a:p>
          <a:p>
            <a:pPr indent="457200"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62100" y="4838200"/>
            <a:ext cx="165600" cy="1656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2100" y="4641550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System Overview</a:t>
            </a:r>
          </a:p>
        </p:txBody>
      </p:sp>
      <p:pic>
        <p:nvPicPr>
          <p:cNvPr descr="SittingDuckPDRSystemOverview (1).png"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070532"/>
            <a:ext cx="8520600" cy="322508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196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Block Diagram</a:t>
            </a:r>
          </a:p>
        </p:txBody>
      </p:sp>
      <p:sp>
        <p:nvSpPr>
          <p:cNvPr id="128" name="Shape 128"/>
          <p:cNvSpPr/>
          <p:nvPr/>
        </p:nvSpPr>
        <p:spPr>
          <a:xfrm>
            <a:off x="62100" y="4781275"/>
            <a:ext cx="165600" cy="1656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ittingDuckPDR.png"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37" y="831149"/>
            <a:ext cx="5486324" cy="38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